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fa.wikipedia.org/wiki/%D9%85%D8%BA%D8%B2_%D8%A7%D8%B3%D8%AA%D8%AE%D9%88%D8%A7%D9%86" TargetMode="External"/><Relationship Id="rId3" Type="http://schemas.openxmlformats.org/officeDocument/2006/relationships/hyperlink" Target="https://fa.wikipedia.org/wiki/%D8%BA%D8%B6%D8%B1%D9%88%D9%81" TargetMode="External"/><Relationship Id="rId7" Type="http://schemas.openxmlformats.org/officeDocument/2006/relationships/hyperlink" Target="https://fa.wikipedia.org/wiki/%D9%86%D8%A7%DB%8C" TargetMode="External"/><Relationship Id="rId2" Type="http://schemas.openxmlformats.org/officeDocument/2006/relationships/hyperlink" Target="https://fa.wikipedia.org/wiki/%D8%A7%D8%B3%D8%AA%D8%AE%D9%88%D8%A7%D9%86" TargetMode="External"/><Relationship Id="rId1" Type="http://schemas.openxmlformats.org/officeDocument/2006/relationships/slideLayout" Target="../slideLayouts/slideLayout2.xml"/><Relationship Id="rId6" Type="http://schemas.openxmlformats.org/officeDocument/2006/relationships/hyperlink" Target="https://fa.wikipedia.org/wiki/%D9%85%D8%B1%DB%8C" TargetMode="External"/><Relationship Id="rId5" Type="http://schemas.openxmlformats.org/officeDocument/2006/relationships/hyperlink" Target="https://fa.wikipedia.org/wiki/%D8%B1%DB%8C%D9%87" TargetMode="External"/><Relationship Id="rId10" Type="http://schemas.openxmlformats.org/officeDocument/2006/relationships/hyperlink" Target="https://fa.wikipedia.org/wiki/%D9%85%D9%88%D8%A7%D8%AF_%D9%85%D8%B9%D8%AF%D9%86%DB%8C" TargetMode="External"/><Relationship Id="rId4" Type="http://schemas.openxmlformats.org/officeDocument/2006/relationships/hyperlink" Target="https://fa.wikipedia.org/wiki/%D9%82%D9%84%D8%A8" TargetMode="External"/><Relationship Id="rId9" Type="http://schemas.openxmlformats.org/officeDocument/2006/relationships/hyperlink" Target="https://fa.wikipedia.org/wiki/%D9%85%D9%88%D8%A7%D8%AF_%D8%A2%D9%84%DB%8C"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fa.wikipedia.org/wiki/%D8%B2%D9%88%D8%A7%DB%8C%D8%AF_%D8%B9%D8%B1%D8%B6%DB%8C" TargetMode="External"/><Relationship Id="rId2" Type="http://schemas.openxmlformats.org/officeDocument/2006/relationships/hyperlink" Target="https://fa.wikipedia.org/wiki/%D8%AF%D9%86%D8%AF%D9%87_(%DA%A9%D8%A7%D9%84%D8%A8%D8%AF%D8%B4%D9%86%D8%A7%D8%B3%DB%8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solidFill>
                  <a:schemeClr val="accent3">
                    <a:lumMod val="75000"/>
                  </a:schemeClr>
                </a:solidFill>
              </a:rPr>
              <a:t>به نام خداوند بخشنده و مهربان</a:t>
            </a:r>
            <a:endParaRPr lang="en-US" dirty="0">
              <a:solidFill>
                <a:schemeClr val="accent3">
                  <a:lumMod val="75000"/>
                </a:schemeClr>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71056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a:t>د</a:t>
            </a:r>
            <a:r>
              <a:rPr lang="fa-IR" dirty="0" smtClean="0"/>
              <a:t>ر نموتوراکس کمتر از ده درصد احتمال عدم وجود تنگی نفس وجود دارد</a:t>
            </a:r>
          </a:p>
          <a:p>
            <a:pPr algn="r" rtl="1"/>
            <a:r>
              <a:rPr lang="fa-IR" dirty="0"/>
              <a:t>د</a:t>
            </a:r>
            <a:r>
              <a:rPr lang="fa-IR" dirty="0" smtClean="0"/>
              <a:t>ر نوزادان با نموتوراکس برای تعبیه لوله قفسه سینه میتوان ازسوند نلاتون استفاده کرد </a:t>
            </a:r>
            <a:endParaRPr lang="en-US" dirty="0"/>
          </a:p>
        </p:txBody>
      </p:sp>
    </p:spTree>
    <p:extLst>
      <p:ext uri="{BB962C8B-B14F-4D97-AF65-F5344CB8AC3E}">
        <p14:creationId xmlns:p14="http://schemas.microsoft.com/office/powerpoint/2010/main" val="2180718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t>برای تعبیه لوله قفسه سینه باید با برش جدار قفسه سینه بعلت عبور عروق بین دنده ای از زیر دنده باید از فضای بالای دنده عبور کرد</a:t>
            </a:r>
            <a:endParaRPr lang="en-US" dirty="0"/>
          </a:p>
        </p:txBody>
      </p:sp>
    </p:spTree>
    <p:extLst>
      <p:ext uri="{BB962C8B-B14F-4D97-AF65-F5344CB8AC3E}">
        <p14:creationId xmlns:p14="http://schemas.microsoft.com/office/powerpoint/2010/main" val="2089710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t>لوله قفسه سینه فرایندی بسیار دردناک است به همین خاطر بعد از تعبیه ان باید مسکن کافی به بیمار داده شود و بیمار تشویق به نفس کشیدن عمیق شود تا از کلاپس ریوی جلوگیری شود</a:t>
            </a:r>
            <a:endParaRPr lang="en-US" dirty="0"/>
          </a:p>
        </p:txBody>
      </p:sp>
    </p:spTree>
    <p:extLst>
      <p:ext uri="{BB962C8B-B14F-4D97-AF65-F5344CB8AC3E}">
        <p14:creationId xmlns:p14="http://schemas.microsoft.com/office/powerpoint/2010/main" val="153726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نموتوراکس خودبه خودی</a:t>
            </a:r>
            <a:endParaRPr lang="en-US" dirty="0"/>
          </a:p>
        </p:txBody>
      </p:sp>
      <p:sp>
        <p:nvSpPr>
          <p:cNvPr id="3" name="Content Placeholder 2"/>
          <p:cNvSpPr>
            <a:spLocks noGrp="1"/>
          </p:cNvSpPr>
          <p:nvPr>
            <p:ph idx="1"/>
          </p:nvPr>
        </p:nvSpPr>
        <p:spPr/>
        <p:txBody>
          <a:bodyPr/>
          <a:lstStyle/>
          <a:p>
            <a:pPr algn="r" rtl="1"/>
            <a:r>
              <a:rPr lang="fa-IR" dirty="0" smtClean="0"/>
              <a:t>فرایندی است که به طور معمول در افراد بلند قد و سیگاری </a:t>
            </a:r>
            <a:r>
              <a:rPr lang="fa-IR" dirty="0" smtClean="0"/>
              <a:t>ایجاد </a:t>
            </a:r>
            <a:r>
              <a:rPr lang="fa-IR" dirty="0" smtClean="0"/>
              <a:t>میشود و علت ان پارگی بول های امفیزماتو در ریه بیمار است</a:t>
            </a:r>
          </a:p>
          <a:p>
            <a:pPr marL="0" indent="0" algn="r" rtl="1">
              <a:buNone/>
            </a:pPr>
            <a:r>
              <a:rPr lang="fa-IR" dirty="0" smtClean="0"/>
              <a:t>علایم</a:t>
            </a:r>
          </a:p>
          <a:p>
            <a:pPr marL="0" indent="0" algn="r" rtl="1">
              <a:buNone/>
            </a:pPr>
            <a:r>
              <a:rPr lang="fa-IR" dirty="0" smtClean="0"/>
              <a:t>درمان</a:t>
            </a:r>
            <a:endParaRPr lang="en-US" dirty="0"/>
          </a:p>
        </p:txBody>
      </p:sp>
    </p:spTree>
    <p:extLst>
      <p:ext uri="{BB962C8B-B14F-4D97-AF65-F5344CB8AC3E}">
        <p14:creationId xmlns:p14="http://schemas.microsoft.com/office/powerpoint/2010/main" val="3395351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باز نشدن ریه بعد از تعبیه لوله قفسه سینه</a:t>
            </a:r>
            <a:endParaRPr lang="en-US" dirty="0"/>
          </a:p>
        </p:txBody>
      </p:sp>
      <p:sp>
        <p:nvSpPr>
          <p:cNvPr id="3" name="Content Placeholder 2"/>
          <p:cNvSpPr>
            <a:spLocks noGrp="1"/>
          </p:cNvSpPr>
          <p:nvPr>
            <p:ph idx="1"/>
          </p:nvPr>
        </p:nvSpPr>
        <p:spPr/>
        <p:txBody>
          <a:bodyPr/>
          <a:lstStyle/>
          <a:p>
            <a:pPr marL="0" indent="0" algn="r" rtl="1">
              <a:buNone/>
            </a:pPr>
            <a:r>
              <a:rPr lang="fa-IR" smtClean="0"/>
              <a:t>گاهی </a:t>
            </a:r>
            <a:r>
              <a:rPr lang="fa-IR" smtClean="0"/>
              <a:t>بعد </a:t>
            </a:r>
            <a:r>
              <a:rPr lang="fa-IR" dirty="0" smtClean="0"/>
              <a:t>از تعبیه لوله قفسه سینه ریه کاملا باز نمیشود برای د رمان این حالت بایداقدامات زیر را انجام داد:</a:t>
            </a:r>
          </a:p>
          <a:p>
            <a:pPr marL="0" indent="0" algn="r" rtl="1">
              <a:buNone/>
            </a:pPr>
            <a:r>
              <a:rPr lang="fa-IR" dirty="0" smtClean="0"/>
              <a:t>1.اسپیرومتری تشویقی</a:t>
            </a:r>
          </a:p>
          <a:p>
            <a:pPr marL="0" indent="0" algn="r" rtl="1">
              <a:buNone/>
            </a:pPr>
            <a:r>
              <a:rPr lang="fa-IR" dirty="0" smtClean="0"/>
              <a:t>2.فیزیوتراپی تنفسی</a:t>
            </a:r>
          </a:p>
          <a:p>
            <a:pPr marL="0" indent="0" algn="r" rtl="1">
              <a:buNone/>
            </a:pPr>
            <a:r>
              <a:rPr lang="fa-IR" dirty="0" smtClean="0"/>
              <a:t>3.درنهایت تعبیه لوله قفسه سینه دوم</a:t>
            </a:r>
            <a:endParaRPr lang="en-US" dirty="0"/>
          </a:p>
        </p:txBody>
      </p:sp>
    </p:spTree>
    <p:extLst>
      <p:ext uri="{BB962C8B-B14F-4D97-AF65-F5344CB8AC3E}">
        <p14:creationId xmlns:p14="http://schemas.microsoft.com/office/powerpoint/2010/main" val="581056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بیمار یهای که احتمال بروزنموتوراکس دارند</a:t>
            </a:r>
            <a:endParaRPr lang="en-US" dirty="0"/>
          </a:p>
        </p:txBody>
      </p:sp>
      <p:sp>
        <p:nvSpPr>
          <p:cNvPr id="3" name="Content Placeholder 2"/>
          <p:cNvSpPr>
            <a:spLocks noGrp="1"/>
          </p:cNvSpPr>
          <p:nvPr>
            <p:ph idx="1"/>
          </p:nvPr>
        </p:nvSpPr>
        <p:spPr/>
        <p:txBody>
          <a:bodyPr/>
          <a:lstStyle/>
          <a:p>
            <a:pPr algn="r" rtl="1"/>
            <a:r>
              <a:rPr lang="fa-IR" dirty="0" smtClean="0"/>
              <a:t>سل</a:t>
            </a:r>
          </a:p>
          <a:p>
            <a:pPr algn="r" rtl="1"/>
            <a:r>
              <a:rPr lang="fa-IR" dirty="0" smtClean="0"/>
              <a:t>برونشکتازی</a:t>
            </a:r>
          </a:p>
          <a:p>
            <a:pPr algn="r" rtl="1"/>
            <a:r>
              <a:rPr lang="fa-IR" dirty="0" smtClean="0"/>
              <a:t>سرطان های اولیه ریه</a:t>
            </a:r>
          </a:p>
          <a:p>
            <a:pPr algn="r" rtl="1"/>
            <a:r>
              <a:rPr lang="fa-IR" dirty="0" smtClean="0"/>
              <a:t>سرطان های متاستاتیک</a:t>
            </a:r>
          </a:p>
          <a:p>
            <a:pPr algn="r" rtl="1"/>
            <a:r>
              <a:rPr lang="fa-IR" dirty="0" smtClean="0"/>
              <a:t>فیبروز ریوی</a:t>
            </a:r>
            <a:endParaRPr lang="en-US" dirty="0"/>
          </a:p>
        </p:txBody>
      </p:sp>
    </p:spTree>
    <p:extLst>
      <p:ext uri="{BB962C8B-B14F-4D97-AF65-F5344CB8AC3E}">
        <p14:creationId xmlns:p14="http://schemas.microsoft.com/office/powerpoint/2010/main" val="2739663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مراقبت های بعد از کشیدن لوله قفسه سینه</a:t>
            </a:r>
            <a:endParaRPr lang="en-US" dirty="0"/>
          </a:p>
        </p:txBody>
      </p:sp>
      <p:sp>
        <p:nvSpPr>
          <p:cNvPr id="3" name="Content Placeholder 2"/>
          <p:cNvSpPr>
            <a:spLocks noGrp="1"/>
          </p:cNvSpPr>
          <p:nvPr>
            <p:ph idx="1"/>
          </p:nvPr>
        </p:nvSpPr>
        <p:spPr/>
        <p:txBody>
          <a:bodyPr/>
          <a:lstStyle/>
          <a:p>
            <a:pPr algn="r" rtl="1"/>
            <a:r>
              <a:rPr lang="fa-IR" dirty="0" smtClean="0"/>
              <a:t>1.تا سه روز پانسمان محل لوله قفسه سینه باز نشود</a:t>
            </a:r>
          </a:p>
          <a:p>
            <a:pPr algn="r" rtl="1"/>
            <a:r>
              <a:rPr lang="fa-IR" dirty="0" smtClean="0"/>
              <a:t>2.در صورت تنگی نفس سریعا به اورژانس مراجعه کند</a:t>
            </a:r>
          </a:p>
          <a:p>
            <a:pPr algn="r" rtl="1"/>
            <a:r>
              <a:rPr lang="fa-IR" dirty="0" smtClean="0"/>
              <a:t>3.تا دو هفته کار سنگین انجام ندهد</a:t>
            </a:r>
            <a:endParaRPr lang="en-US" dirty="0"/>
          </a:p>
        </p:txBody>
      </p:sp>
    </p:spTree>
    <p:extLst>
      <p:ext uri="{BB962C8B-B14F-4D97-AF65-F5344CB8AC3E}">
        <p14:creationId xmlns:p14="http://schemas.microsoft.com/office/powerpoint/2010/main" val="1578566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t>در صورت بروز تنگی نفس بعد از کشیدن لوله قفسه سینه احتمال عود نموتوراکس وجود دارد وباید گرافی قفسه سینه گرفته شود</a:t>
            </a:r>
            <a:endParaRPr lang="en-US" dirty="0"/>
          </a:p>
        </p:txBody>
      </p:sp>
    </p:spTree>
    <p:extLst>
      <p:ext uri="{BB962C8B-B14F-4D97-AF65-F5344CB8AC3E}">
        <p14:creationId xmlns:p14="http://schemas.microsoft.com/office/powerpoint/2010/main" val="3816123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fa-IR" dirty="0" smtClean="0">
              <a:solidFill>
                <a:srgbClr val="00B050"/>
              </a:solidFill>
            </a:endParaRPr>
          </a:p>
          <a:p>
            <a:pPr algn="ctr"/>
            <a:endParaRPr lang="fa-IR" dirty="0">
              <a:solidFill>
                <a:srgbClr val="00B050"/>
              </a:solidFill>
            </a:endParaRPr>
          </a:p>
          <a:p>
            <a:pPr algn="ctr"/>
            <a:r>
              <a:rPr lang="fa-IR" dirty="0" smtClean="0">
                <a:solidFill>
                  <a:srgbClr val="00B050"/>
                </a:solidFill>
              </a:rPr>
              <a:t>باتشکر از توجه شما</a:t>
            </a:r>
          </a:p>
          <a:p>
            <a:pPr algn="ctr"/>
            <a:r>
              <a:rPr lang="fa-IR" dirty="0" smtClean="0">
                <a:solidFill>
                  <a:srgbClr val="00B050"/>
                </a:solidFill>
              </a:rPr>
              <a:t>دکتر صالحی</a:t>
            </a:r>
          </a:p>
          <a:p>
            <a:pPr algn="ctr"/>
            <a:r>
              <a:rPr lang="fa-IR" dirty="0" smtClean="0">
                <a:solidFill>
                  <a:srgbClr val="00B050"/>
                </a:solidFill>
              </a:rPr>
              <a:t>متخصص جراحی عمومی</a:t>
            </a:r>
            <a:endParaRPr lang="en-US" dirty="0">
              <a:solidFill>
                <a:srgbClr val="00B050"/>
              </a:solidFill>
            </a:endParaRPr>
          </a:p>
        </p:txBody>
      </p:sp>
    </p:spTree>
    <p:extLst>
      <p:ext uri="{BB962C8B-B14F-4D97-AF65-F5344CB8AC3E}">
        <p14:creationId xmlns:p14="http://schemas.microsoft.com/office/powerpoint/2010/main" val="1325101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پنموتوراکس</a:t>
            </a:r>
            <a:r>
              <a:rPr lang="en-US" dirty="0" smtClean="0"/>
              <a:t> </a:t>
            </a:r>
            <a:r>
              <a:rPr lang="fa-IR" dirty="0" smtClean="0"/>
              <a:t>وهموتوراکس</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812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rtl="1"/>
            <a:r>
              <a:rPr lang="fa-IR" b="1" dirty="0"/>
              <a:t>قفسه سینه</a:t>
            </a:r>
            <a:r>
              <a:rPr lang="fa-IR" dirty="0"/>
              <a:t> یک محفظه </a:t>
            </a:r>
            <a:r>
              <a:rPr lang="fa-IR" dirty="0">
                <a:hlinkClick r:id="rId2" tooltip="استخوان"/>
              </a:rPr>
              <a:t>استخوانی</a:t>
            </a:r>
            <a:r>
              <a:rPr lang="fa-IR" dirty="0"/>
              <a:t>-</a:t>
            </a:r>
            <a:r>
              <a:rPr lang="fa-IR" dirty="0">
                <a:hlinkClick r:id="rId3" tooltip="غضروف"/>
              </a:rPr>
              <a:t>غضروفی</a:t>
            </a:r>
            <a:r>
              <a:rPr lang="fa-IR" dirty="0"/>
              <a:t> قابل ارتجاع است که به شکل مخروط ناقص بوده و جایگاه قرارگیری </a:t>
            </a:r>
            <a:r>
              <a:rPr lang="fa-IR" dirty="0">
                <a:hlinkClick r:id="rId4" tooltip="قلب"/>
              </a:rPr>
              <a:t>قلب</a:t>
            </a:r>
            <a:r>
              <a:rPr lang="fa-IR" dirty="0"/>
              <a:t>، </a:t>
            </a:r>
            <a:r>
              <a:rPr lang="fa-IR" dirty="0">
                <a:hlinkClick r:id="rId5" tooltip="ریه"/>
              </a:rPr>
              <a:t>ریه‌ها</a:t>
            </a:r>
            <a:r>
              <a:rPr lang="fa-IR" dirty="0"/>
              <a:t>، </a:t>
            </a:r>
            <a:r>
              <a:rPr lang="fa-IR" dirty="0">
                <a:hlinkClick r:id="rId6" tooltip="مری"/>
              </a:rPr>
              <a:t>مری</a:t>
            </a:r>
            <a:r>
              <a:rPr lang="fa-IR" dirty="0"/>
              <a:t> و </a:t>
            </a:r>
            <a:r>
              <a:rPr lang="fa-IR" dirty="0">
                <a:hlinkClick r:id="rId7" tooltip="نای"/>
              </a:rPr>
              <a:t>نای</a:t>
            </a:r>
            <a:r>
              <a:rPr lang="fa-IR" dirty="0"/>
              <a:t> است و از مهره‌ها، دنده‌ها و جناغ سینه، تشکیل شده‌است.</a:t>
            </a:r>
          </a:p>
          <a:p>
            <a:pPr algn="just" rtl="1"/>
            <a:r>
              <a:rPr lang="fa-IR" dirty="0"/>
              <a:t>بافت استخوانی سخت‌ترین بافت بدن است. استحکام این بافت از آن جهت است که در ماده بین سلولی آن املاح آهکی موجود است، ماده بین سلولی بافت استخوانی به شکل ورقه‌های بسیار نازکی روی هم قرار دارد که در قسمت سطحی استخوان به موازات طول استخوان به نام تیغه‌های خارجی بوده و در قسمت داخلی استخوان ورقه‌های نازک دایره‌ای شکل به نام تیغه‌های داخلی دور </a:t>
            </a:r>
            <a:r>
              <a:rPr lang="fa-IR" dirty="0">
                <a:hlinkClick r:id="rId8" tooltip="مغز استخوان"/>
              </a:rPr>
              <a:t>مغز استخوان</a:t>
            </a:r>
            <a:r>
              <a:rPr lang="fa-IR" dirty="0"/>
              <a:t> را احاطه کرده‌است. اگر استخوان را حرارت دهند. </a:t>
            </a:r>
            <a:r>
              <a:rPr lang="fa-IR" dirty="0">
                <a:hlinkClick r:id="rId9" tooltip="مواد آلی"/>
              </a:rPr>
              <a:t>مواد آلی</a:t>
            </a:r>
            <a:r>
              <a:rPr lang="fa-IR" dirty="0"/>
              <a:t> آن می‌سوزد ولی </a:t>
            </a:r>
            <a:r>
              <a:rPr lang="fa-IR" dirty="0">
                <a:hlinkClick r:id="rId10" tooltip="مواد معدنی"/>
              </a:rPr>
              <a:t>مواد معدنی</a:t>
            </a:r>
            <a:r>
              <a:rPr lang="fa-IR" dirty="0"/>
              <a:t> آن باقی می‌ماند. از این رو استخوان شکل خود را حفظ کرده ولی خیلی شکننده می‌شود</a:t>
            </a:r>
          </a:p>
          <a:p>
            <a:pPr algn="r" rtl="1"/>
            <a:endParaRPr lang="en-US" dirty="0"/>
          </a:p>
        </p:txBody>
      </p:sp>
    </p:spTree>
    <p:extLst>
      <p:ext uri="{BB962C8B-B14F-4D97-AF65-F5344CB8AC3E}">
        <p14:creationId xmlns:p14="http://schemas.microsoft.com/office/powerpoint/2010/main" val="2806622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rtl="1"/>
            <a:r>
              <a:rPr lang="fa-IR" dirty="0" smtClean="0"/>
              <a:t>دنده‌</a:t>
            </a:r>
            <a:endParaRPr lang="fa-IR" dirty="0"/>
          </a:p>
          <a:p>
            <a:pPr algn="just" rtl="1"/>
            <a:r>
              <a:rPr lang="fa-IR" dirty="0"/>
              <a:t>تعداد ۱۲ جفت </a:t>
            </a:r>
            <a:r>
              <a:rPr lang="fa-IR" dirty="0">
                <a:hlinkClick r:id="rId2" tooltip="دنده (کالبدشناسی)"/>
              </a:rPr>
              <a:t>دنده</a:t>
            </a:r>
            <a:r>
              <a:rPr lang="fa-IR" dirty="0"/>
              <a:t> در ساختار قفسه سینه شرکت دارند و قوسی شکل هستند. هر دنده دارای یک تنه‌است و دو انتهای قدامی و خلفی، دو سطح داخلی و خارجی و دو کنار فوقانی و تحتانی دارند. انتهای خلفی دنده‌ها با </a:t>
            </a:r>
            <a:r>
              <a:rPr lang="fa-IR" dirty="0">
                <a:hlinkClick r:id="rId3" tooltip="زواید عرضی"/>
              </a:rPr>
              <a:t>زواید عرضی</a:t>
            </a:r>
            <a:r>
              <a:rPr lang="fa-IR" dirty="0"/>
              <a:t> مهره‌های پشتی و تنه مهره‌ها، مفصل می‌شود. انتهای قدامی در هفت زوج دنده اول به‌وسیله غضروف، مستقلاً به جناغ سینه متصل می‌شوند. این دنده‌ها را دنده‌های حقیقی (</a:t>
            </a:r>
            <a:r>
              <a:rPr lang="en-US" dirty="0"/>
              <a:t>True ribs) </a:t>
            </a:r>
            <a:r>
              <a:rPr lang="fa-IR" dirty="0"/>
              <a:t>گویند.</a:t>
            </a:r>
          </a:p>
          <a:p>
            <a:pPr algn="just" rtl="1"/>
            <a:r>
              <a:rPr lang="fa-IR" dirty="0"/>
              <a:t>سه زوج دنده بعدی یعنی شماره‌های ۸ , ۹ , ۱۰ با کمک غضروف به دنده بالاتر متصل می‌شوند، لبه دنده‌ای (</a:t>
            </a:r>
            <a:r>
              <a:rPr lang="en-US" dirty="0"/>
              <a:t>Costal margin) </a:t>
            </a:r>
            <a:r>
              <a:rPr lang="fa-IR" dirty="0"/>
              <a:t>را تشکیل می‌دهند و دنده‌های کاذب (</a:t>
            </a:r>
            <a:r>
              <a:rPr lang="en-US" dirty="0"/>
              <a:t>false ribs) </a:t>
            </a:r>
            <a:r>
              <a:rPr lang="fa-IR" dirty="0"/>
              <a:t>نامیده می‌شوند. دنده‌ها دارای یک انتهای خلفی شامل سر، گردن و تکمه و یک انتهای قدامی که با غضروف متصل شده و دارای یک سطح داخلی و یک سطح خارجی و یک کنار فوقانی و یک تحتانی است. </a:t>
            </a:r>
          </a:p>
          <a:p>
            <a:pPr algn="r" rtl="1"/>
            <a:endParaRPr lang="en-US" dirty="0"/>
          </a:p>
        </p:txBody>
      </p:sp>
    </p:spTree>
    <p:extLst>
      <p:ext uri="{BB962C8B-B14F-4D97-AF65-F5344CB8AC3E}">
        <p14:creationId xmlns:p14="http://schemas.microsoft.com/office/powerpoint/2010/main" val="3338537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t>نموتوراکس:</a:t>
            </a:r>
          </a:p>
          <a:p>
            <a:pPr algn="r" rtl="1"/>
            <a:r>
              <a:rPr lang="fa-IR" dirty="0" smtClean="0"/>
              <a:t>تجمع هوا بین پلور احشایی و جداری</a:t>
            </a:r>
          </a:p>
          <a:p>
            <a:pPr algn="r" rtl="1"/>
            <a:r>
              <a:rPr lang="fa-IR" dirty="0" smtClean="0"/>
              <a:t>علت نموتوراکس:</a:t>
            </a:r>
          </a:p>
          <a:p>
            <a:pPr algn="r" rtl="1"/>
            <a:r>
              <a:rPr lang="fa-IR" dirty="0" smtClean="0"/>
              <a:t>ترومای نافذ.بلانت.هردو.خودبه خودی</a:t>
            </a:r>
          </a:p>
          <a:p>
            <a:pPr algn="r" rtl="1"/>
            <a:endParaRPr lang="fa-IR" dirty="0"/>
          </a:p>
          <a:p>
            <a:pPr algn="r" rtl="1"/>
            <a:r>
              <a:rPr lang="fa-IR" dirty="0" smtClean="0"/>
              <a:t>بیمار با نموتوراکس میتواند امفیزم زیر جلدی هم داشته باشد</a:t>
            </a:r>
            <a:endParaRPr lang="en-US" dirty="0"/>
          </a:p>
        </p:txBody>
      </p:sp>
    </p:spTree>
    <p:extLst>
      <p:ext uri="{BB962C8B-B14F-4D97-AF65-F5344CB8AC3E}">
        <p14:creationId xmlns:p14="http://schemas.microsoft.com/office/powerpoint/2010/main" val="1362240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علایم نموتوراکس</a:t>
            </a:r>
            <a:br>
              <a:rPr lang="fa-IR" dirty="0" smtClean="0"/>
            </a:br>
            <a:endParaRPr lang="en-US" dirty="0"/>
          </a:p>
        </p:txBody>
      </p:sp>
      <p:sp>
        <p:nvSpPr>
          <p:cNvPr id="3" name="Content Placeholder 2"/>
          <p:cNvSpPr>
            <a:spLocks noGrp="1"/>
          </p:cNvSpPr>
          <p:nvPr>
            <p:ph idx="1"/>
          </p:nvPr>
        </p:nvSpPr>
        <p:spPr/>
        <p:txBody>
          <a:bodyPr/>
          <a:lstStyle/>
          <a:p>
            <a:pPr algn="r" rtl="1"/>
            <a:r>
              <a:rPr lang="fa-IR" dirty="0" smtClean="0"/>
              <a:t>تنگی نفس</a:t>
            </a:r>
          </a:p>
          <a:p>
            <a:pPr algn="r" rtl="1"/>
            <a:r>
              <a:rPr lang="fa-IR" dirty="0" smtClean="0"/>
              <a:t>کاهش صداهای ریوی</a:t>
            </a:r>
          </a:p>
          <a:p>
            <a:pPr algn="r" rtl="1"/>
            <a:r>
              <a:rPr lang="fa-IR" dirty="0" smtClean="0"/>
              <a:t>افت فشار خون</a:t>
            </a:r>
            <a:endParaRPr lang="en-US" dirty="0"/>
          </a:p>
        </p:txBody>
      </p:sp>
    </p:spTree>
    <p:extLst>
      <p:ext uri="{BB962C8B-B14F-4D97-AF65-F5344CB8AC3E}">
        <p14:creationId xmlns:p14="http://schemas.microsoft.com/office/powerpoint/2010/main" val="1526426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t>تفاوت نموتوراکس ساده و تنشن نموتوراکس:</a:t>
            </a:r>
          </a:p>
          <a:p>
            <a:pPr algn="r" rtl="1"/>
            <a:r>
              <a:rPr lang="fa-IR" dirty="0" smtClean="0"/>
              <a:t>تنشن نموتوراکس میتواند کشنده به علت افت فشارخون باشد</a:t>
            </a:r>
          </a:p>
          <a:p>
            <a:pPr algn="r" rtl="1"/>
            <a:endParaRPr lang="fa-IR" dirty="0"/>
          </a:p>
          <a:p>
            <a:pPr algn="r" rtl="1"/>
            <a:r>
              <a:rPr lang="fa-IR" dirty="0"/>
              <a:t>د</a:t>
            </a:r>
            <a:r>
              <a:rPr lang="fa-IR" dirty="0" smtClean="0"/>
              <a:t>ر بیمارانی که دچار تنشن نموتوراکس هستند قبل از گذاشتن لوله قفسه سینه باید انژیوکت خاکستری در فضای بین دنده ای دوم خط میدکلاویکولار زد</a:t>
            </a:r>
            <a:endParaRPr lang="en-US" dirty="0"/>
          </a:p>
        </p:txBody>
      </p:sp>
    </p:spTree>
    <p:extLst>
      <p:ext uri="{BB962C8B-B14F-4D97-AF65-F5344CB8AC3E}">
        <p14:creationId xmlns:p14="http://schemas.microsoft.com/office/powerpoint/2010/main" val="1971629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t>از جمله تروماهای قفسه سینه زخم های مکنده قفسه سینه است که قبل از تعبیه لوله قفسه سینه باید زخم را پانسمان سه طرفه کرد</a:t>
            </a:r>
          </a:p>
          <a:p>
            <a:pPr marL="0" indent="0" algn="r" rtl="1">
              <a:buNone/>
            </a:pPr>
            <a:endParaRPr lang="en-US" dirty="0"/>
          </a:p>
        </p:txBody>
      </p:sp>
    </p:spTree>
    <p:extLst>
      <p:ext uri="{BB962C8B-B14F-4D97-AF65-F5344CB8AC3E}">
        <p14:creationId xmlns:p14="http://schemas.microsoft.com/office/powerpoint/2010/main" val="95152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قفسه سینه مواج</a:t>
            </a:r>
            <a:endParaRPr lang="en-US" dirty="0"/>
          </a:p>
        </p:txBody>
      </p:sp>
      <p:sp>
        <p:nvSpPr>
          <p:cNvPr id="3" name="Content Placeholder 2"/>
          <p:cNvSpPr>
            <a:spLocks noGrp="1"/>
          </p:cNvSpPr>
          <p:nvPr>
            <p:ph idx="1"/>
          </p:nvPr>
        </p:nvSpPr>
        <p:spPr/>
        <p:txBody>
          <a:bodyPr/>
          <a:lstStyle/>
          <a:p>
            <a:pPr algn="r" rtl="1"/>
            <a:r>
              <a:rPr lang="fa-IR" dirty="0"/>
              <a:t>د</a:t>
            </a:r>
            <a:r>
              <a:rPr lang="fa-IR" dirty="0" smtClean="0"/>
              <a:t>ر بیمار با قفسه سینه مواج بعلت ضربه شدید قفسه سینه شکستگی متعدد دنده ها وجود دارد که که منجر به حرکات متناقص قفسه سینه شده است</a:t>
            </a:r>
            <a:endParaRPr lang="en-US" dirty="0"/>
          </a:p>
        </p:txBody>
      </p:sp>
    </p:spTree>
    <p:extLst>
      <p:ext uri="{BB962C8B-B14F-4D97-AF65-F5344CB8AC3E}">
        <p14:creationId xmlns:p14="http://schemas.microsoft.com/office/powerpoint/2010/main" val="220268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387</Words>
  <Application>Microsoft Office PowerPoint</Application>
  <PresentationFormat>On-screen Show (4:3)</PresentationFormat>
  <Paragraphs>53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به نام خداوند بخشنده و مهربان</vt:lpstr>
      <vt:lpstr>پنموتوراکس وهموتوراکس</vt:lpstr>
      <vt:lpstr>PowerPoint Presentation</vt:lpstr>
      <vt:lpstr>PowerPoint Presentation</vt:lpstr>
      <vt:lpstr>PowerPoint Presentation</vt:lpstr>
      <vt:lpstr>علایم نموتوراکس </vt:lpstr>
      <vt:lpstr>PowerPoint Presentation</vt:lpstr>
      <vt:lpstr>PowerPoint Presentation</vt:lpstr>
      <vt:lpstr>قفسه سینه مواج</vt:lpstr>
      <vt:lpstr>PowerPoint Presentation</vt:lpstr>
      <vt:lpstr>PowerPoint Presentation</vt:lpstr>
      <vt:lpstr>PowerPoint Presentation</vt:lpstr>
      <vt:lpstr>نموتوراکس خودبه خودی</vt:lpstr>
      <vt:lpstr>باز نشدن ریه بعد از تعبیه لوله قفسه سینه</vt:lpstr>
      <vt:lpstr>بیمار یهای که احتمال بروزنموتوراکس دارند</vt:lpstr>
      <vt:lpstr>مراقبت های بعد از کشیدن لوله قفسه سینه</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پنموتوراکس</dc:title>
  <dc:creator/>
  <cp:lastModifiedBy>reza</cp:lastModifiedBy>
  <cp:revision>20</cp:revision>
  <dcterms:created xsi:type="dcterms:W3CDTF">2006-08-16T00:00:00Z</dcterms:created>
  <dcterms:modified xsi:type="dcterms:W3CDTF">2021-02-22T03:17:50Z</dcterms:modified>
</cp:coreProperties>
</file>